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77" r:id="rId4"/>
    <p:sldId id="271" r:id="rId5"/>
    <p:sldId id="268" r:id="rId6"/>
    <p:sldId id="280" r:id="rId7"/>
    <p:sldId id="275" r:id="rId8"/>
    <p:sldId id="276" r:id="rId9"/>
    <p:sldId id="279" r:id="rId10"/>
    <p:sldId id="269" r:id="rId11"/>
    <p:sldId id="278" r:id="rId12"/>
    <p:sldId id="272" r:id="rId1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98"/>
    <a:srgbClr val="8DC51D"/>
    <a:srgbClr val="C7E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492" autoAdjust="0"/>
  </p:normalViewPr>
  <p:slideViewPr>
    <p:cSldViewPr>
      <p:cViewPr varScale="1">
        <p:scale>
          <a:sx n="81" d="100"/>
          <a:sy n="81" d="100"/>
        </p:scale>
        <p:origin x="132" y="25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/>
      <dgm:t>
        <a:bodyPr/>
        <a:lstStyle/>
        <a:p>
          <a:r>
            <a:rPr lang="en-US" dirty="0" smtClean="0"/>
            <a:t>Why Plot Data</a:t>
          </a:r>
          <a:endParaRPr lang="en-US" dirty="0"/>
        </a:p>
      </dgm: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/>
      <dgm:t>
        <a:bodyPr/>
        <a:lstStyle/>
        <a:p>
          <a:r>
            <a:rPr lang="en-US" dirty="0" smtClean="0"/>
            <a:t>Present Findings</a:t>
          </a:r>
          <a:endParaRPr lang="en-US" dirty="0"/>
        </a:p>
      </dgm: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/>
      <dgm:t>
        <a:bodyPr/>
        <a:lstStyle/>
        <a:p>
          <a:endParaRPr lang="en-US"/>
        </a:p>
      </dgm:t>
    </dgm:pt>
    <dgm:pt modelId="{2551E4CB-EB09-450C-9132-37387398D945}">
      <dgm:prSet phldrT="[Text]"/>
      <dgm:spPr/>
      <dgm:t>
        <a:bodyPr/>
        <a:lstStyle/>
        <a:p>
          <a:r>
            <a:rPr lang="en-US" dirty="0" smtClean="0"/>
            <a:t>Better Research</a:t>
          </a:r>
          <a:endParaRPr lang="en-US" dirty="0"/>
        </a:p>
      </dgm: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/>
      <dgm:t>
        <a:bodyPr/>
        <a:lstStyle/>
        <a:p>
          <a:endParaRPr lang="en-US"/>
        </a:p>
      </dgm:t>
    </dgm:pt>
    <dgm:pt modelId="{57FC35C8-C6CB-4C82-BE0F-B92E4ECAE64D}">
      <dgm:prSet phldrT="[Text]"/>
      <dgm:spPr/>
      <dgm:t>
        <a:bodyPr/>
        <a:lstStyle/>
        <a:p>
          <a:r>
            <a:rPr lang="en-US" dirty="0" smtClean="0"/>
            <a:t>Interpret </a:t>
          </a:r>
          <a:r>
            <a:rPr lang="en-US" dirty="0" err="1" smtClean="0"/>
            <a:t>Analyse</a:t>
          </a:r>
          <a:endParaRPr lang="en-US" dirty="0"/>
        </a:p>
      </dgm: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E3DD98F3-578A-483D-B82A-920BD328FE4E}" type="sibTrans" cxnId="{B410F203-BF34-4790-B774-CBB246AFFDF3}">
      <dgm:prSet/>
      <dgm:spPr/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B3242627-1817-4128-948A-586A1D28CAEC}" type="presOf" srcId="{B8E35523-DEC4-40C5-AD71-C446E3CF02A7}" destId="{5E4B35E6-EA27-424E-89EC-46D0A40F2772}" srcOrd="0" destOrd="0" presId="urn:microsoft.com/office/officeart/2005/8/layout/radial6"/>
    <dgm:cxn modelId="{8854DE2B-B2DC-403D-BBB5-9DAEAD86C05D}" type="presOf" srcId="{2551E4CB-EB09-450C-9132-37387398D945}" destId="{8FAC1D8D-CE9C-45FC-86D2-26F007C6DD34}" srcOrd="0" destOrd="0" presId="urn:microsoft.com/office/officeart/2005/8/layout/radial6"/>
    <dgm:cxn modelId="{6CDC671E-280C-428C-8CDE-020C21062DCD}" type="presOf" srcId="{B47B7453-52D0-4E8E-A0EE-5E0C42B9531D}" destId="{7BB1C934-CD6E-4389-AB60-D55326BC8302}" srcOrd="0" destOrd="0" presId="urn:microsoft.com/office/officeart/2005/8/layout/radial6"/>
    <dgm:cxn modelId="{AC35BE37-19DB-4CD7-BE2E-6D0C18095769}" type="presOf" srcId="{2EEF7558-FF6A-4D97-B16B-E787F09F42D0}" destId="{98E28826-978E-4A6B-8422-B9CC30E49F37}" srcOrd="0" destOrd="0" presId="urn:microsoft.com/office/officeart/2005/8/layout/radial6"/>
    <dgm:cxn modelId="{6659EF34-3EF6-4AEC-872C-F63DB702B33C}" type="presOf" srcId="{170C0135-3A94-4623-AA81-735573228628}" destId="{698F6F3C-42F1-48FA-9425-25042679391F}" srcOrd="0" destOrd="0" presId="urn:microsoft.com/office/officeart/2005/8/layout/radial6"/>
    <dgm:cxn modelId="{61768550-6FA2-421B-BF53-22E629655CE4}" type="presOf" srcId="{D44E9E87-B9B9-4324-8110-FB781FB2AAAE}" destId="{061D020E-2B5D-4C0D-9DFD-684837CC0BCE}" srcOrd="0" destOrd="0" presId="urn:microsoft.com/office/officeart/2005/8/layout/radial6"/>
    <dgm:cxn modelId="{12D27D35-EFB9-4862-B45A-F4ECD3DD2B5A}" type="presOf" srcId="{57FC35C8-C6CB-4C82-BE0F-B92E4ECAE64D}" destId="{5D851138-FE51-4A19-A149-11A0DEA29AF5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51173CC8-36DE-4780-A234-53464D5D6F33}" type="presOf" srcId="{E3DD98F3-578A-483D-B82A-920BD328FE4E}" destId="{0162A7CA-7E03-4A22-95EF-970E5873DB72}" srcOrd="0" destOrd="0" presId="urn:microsoft.com/office/officeart/2005/8/layout/radial6"/>
    <dgm:cxn modelId="{2006E8EE-D69C-49C4-9C1A-63E4C2D2FE70}" type="presParOf" srcId="{061D020E-2B5D-4C0D-9DFD-684837CC0BCE}" destId="{698F6F3C-42F1-48FA-9425-25042679391F}" srcOrd="0" destOrd="0" presId="urn:microsoft.com/office/officeart/2005/8/layout/radial6"/>
    <dgm:cxn modelId="{EE444B99-244F-42E7-AA40-8FD32874A39D}" type="presParOf" srcId="{061D020E-2B5D-4C0D-9DFD-684837CC0BCE}" destId="{5E4B35E6-EA27-424E-89EC-46D0A40F2772}" srcOrd="1" destOrd="0" presId="urn:microsoft.com/office/officeart/2005/8/layout/radial6"/>
    <dgm:cxn modelId="{99419F13-53BB-4729-8707-844D77FAB6C9}" type="presParOf" srcId="{061D020E-2B5D-4C0D-9DFD-684837CC0BCE}" destId="{8B180F40-4EFD-493D-838A-C88D7BCC1034}" srcOrd="2" destOrd="0" presId="urn:microsoft.com/office/officeart/2005/8/layout/radial6"/>
    <dgm:cxn modelId="{72F9C11E-349E-41A4-8872-970B174ACBCC}" type="presParOf" srcId="{061D020E-2B5D-4C0D-9DFD-684837CC0BCE}" destId="{98E28826-978E-4A6B-8422-B9CC30E49F37}" srcOrd="3" destOrd="0" presId="urn:microsoft.com/office/officeart/2005/8/layout/radial6"/>
    <dgm:cxn modelId="{C371A4E7-D97D-4C5F-A2DA-7F6E5149F6DF}" type="presParOf" srcId="{061D020E-2B5D-4C0D-9DFD-684837CC0BCE}" destId="{8FAC1D8D-CE9C-45FC-86D2-26F007C6DD34}" srcOrd="4" destOrd="0" presId="urn:microsoft.com/office/officeart/2005/8/layout/radial6"/>
    <dgm:cxn modelId="{B5A8D312-8F6F-4318-93AB-0CB2020E478A}" type="presParOf" srcId="{061D020E-2B5D-4C0D-9DFD-684837CC0BCE}" destId="{582D627C-FAD1-4F2D-897E-C08848385BAA}" srcOrd="5" destOrd="0" presId="urn:microsoft.com/office/officeart/2005/8/layout/radial6"/>
    <dgm:cxn modelId="{7E8E1789-B60B-4405-8CD8-D17C409DA86A}" type="presParOf" srcId="{061D020E-2B5D-4C0D-9DFD-684837CC0BCE}" destId="{7BB1C934-CD6E-4389-AB60-D55326BC8302}" srcOrd="6" destOrd="0" presId="urn:microsoft.com/office/officeart/2005/8/layout/radial6"/>
    <dgm:cxn modelId="{A0E89A57-7782-4D03-A9CB-2788C16E7736}" type="presParOf" srcId="{061D020E-2B5D-4C0D-9DFD-684837CC0BCE}" destId="{5D851138-FE51-4A19-A149-11A0DEA29AF5}" srcOrd="7" destOrd="0" presId="urn:microsoft.com/office/officeart/2005/8/layout/radial6"/>
    <dgm:cxn modelId="{AD4ADAE1-D633-4009-8B9D-2CEF29E3F76C}" type="presParOf" srcId="{061D020E-2B5D-4C0D-9DFD-684837CC0BCE}" destId="{87F2D62F-9758-428E-A82A-F136F721FE64}" srcOrd="8" destOrd="0" presId="urn:microsoft.com/office/officeart/2005/8/layout/radial6"/>
    <dgm:cxn modelId="{6143C6D3-B1F0-4A53-B4E2-F06938629FAC}" type="presParOf" srcId="{061D020E-2B5D-4C0D-9DFD-684837CC0BCE}" destId="{0162A7CA-7E03-4A22-95EF-970E5873DB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4E9E87-B9B9-4324-8110-FB781FB2AAAE}" type="doc">
      <dgm:prSet loTypeId="urn:microsoft.com/office/officeart/2005/8/layout/radial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70C0135-3A94-4623-AA81-735573228628}">
      <dgm:prSet phldrT="[Text]"/>
      <dgm:spPr/>
      <dgm:t>
        <a:bodyPr/>
        <a:lstStyle/>
        <a:p>
          <a:r>
            <a:rPr lang="en-US" dirty="0" smtClean="0"/>
            <a:t>What to think about when plotting</a:t>
          </a:r>
          <a:endParaRPr lang="en-US" dirty="0"/>
        </a:p>
      </dgm:t>
    </dgm:pt>
    <dgm:pt modelId="{7EDBC624-DFE3-497D-829C-08721ACED330}" type="parTrans" cxnId="{22A430BA-B6E0-4052-AE0E-A81596E2528E}">
      <dgm:prSet/>
      <dgm:spPr/>
      <dgm:t>
        <a:bodyPr/>
        <a:lstStyle/>
        <a:p>
          <a:endParaRPr lang="en-US"/>
        </a:p>
      </dgm:t>
    </dgm:pt>
    <dgm:pt modelId="{D38474F5-0992-4D39-B19C-1F963AEBACD2}" type="sibTrans" cxnId="{22A430BA-B6E0-4052-AE0E-A81596E2528E}">
      <dgm:prSet/>
      <dgm:spPr/>
      <dgm:t>
        <a:bodyPr/>
        <a:lstStyle/>
        <a:p>
          <a:endParaRPr lang="en-US"/>
        </a:p>
      </dgm:t>
    </dgm:pt>
    <dgm:pt modelId="{B8E35523-DEC4-40C5-AD71-C446E3CF02A7}">
      <dgm:prSet phldrT="[Text]"/>
      <dgm:spPr/>
      <dgm:t>
        <a:bodyPr/>
        <a:lstStyle/>
        <a:p>
          <a:r>
            <a:rPr lang="en-US" dirty="0" smtClean="0"/>
            <a:t>Annotation Legends Readability Scale</a:t>
          </a:r>
        </a:p>
      </dgm:t>
    </dgm:pt>
    <dgm:pt modelId="{E38275A8-6585-473D-8CD2-46E571691CE8}" type="parTrans" cxnId="{74BF261D-E0A3-43A7-83EB-85FEEF0798DA}">
      <dgm:prSet/>
      <dgm:spPr/>
      <dgm:t>
        <a:bodyPr/>
        <a:lstStyle/>
        <a:p>
          <a:endParaRPr lang="en-US"/>
        </a:p>
      </dgm:t>
    </dgm:pt>
    <dgm:pt modelId="{2EEF7558-FF6A-4D97-B16B-E787F09F42D0}" type="sibTrans" cxnId="{74BF261D-E0A3-43A7-83EB-85FEEF0798DA}">
      <dgm:prSet/>
      <dgm:spPr/>
      <dgm:t>
        <a:bodyPr/>
        <a:lstStyle/>
        <a:p>
          <a:endParaRPr lang="en-US"/>
        </a:p>
      </dgm:t>
    </dgm:pt>
    <dgm:pt modelId="{2551E4CB-EB09-450C-9132-37387398D945}">
      <dgm:prSet phldrT="[Text]"/>
      <dgm:spPr/>
      <dgm:t>
        <a:bodyPr/>
        <a:lstStyle/>
        <a:p>
          <a:r>
            <a:rPr lang="en-NZ" noProof="0" dirty="0" smtClean="0"/>
            <a:t>Form Structure Whitespace Symmetry</a:t>
          </a:r>
          <a:endParaRPr lang="en-NZ" noProof="0" dirty="0"/>
        </a:p>
      </dgm:t>
    </dgm:pt>
    <dgm:pt modelId="{FDDC1A66-5C2F-4161-9EE0-50E6AE6B3566}" type="parTrans" cxnId="{1C13D7DA-244F-475B-A626-FFEF1E3983D1}">
      <dgm:prSet/>
      <dgm:spPr/>
      <dgm:t>
        <a:bodyPr/>
        <a:lstStyle/>
        <a:p>
          <a:endParaRPr lang="en-US"/>
        </a:p>
      </dgm:t>
    </dgm:pt>
    <dgm:pt modelId="{B47B7453-52D0-4E8E-A0EE-5E0C42B9531D}" type="sibTrans" cxnId="{1C13D7DA-244F-475B-A626-FFEF1E3983D1}">
      <dgm:prSet/>
      <dgm:spPr/>
      <dgm:t>
        <a:bodyPr/>
        <a:lstStyle/>
        <a:p>
          <a:endParaRPr lang="en-US"/>
        </a:p>
      </dgm:t>
    </dgm:pt>
    <dgm:pt modelId="{57FC35C8-C6CB-4C82-BE0F-B92E4ECAE64D}">
      <dgm:prSet phldrT="[Text]"/>
      <dgm:spPr/>
      <dgm:t>
        <a:bodyPr/>
        <a:lstStyle/>
        <a:p>
          <a:r>
            <a:rPr lang="en-US" dirty="0" err="1" smtClean="0"/>
            <a:t>Colours</a:t>
          </a:r>
          <a:r>
            <a:rPr lang="en-US" dirty="0" smtClean="0"/>
            <a:t> </a:t>
          </a:r>
          <a:r>
            <a:rPr lang="en-US" dirty="0" err="1" smtClean="0"/>
            <a:t>Appealling</a:t>
          </a:r>
          <a:r>
            <a:rPr lang="en-US" dirty="0" smtClean="0"/>
            <a:t> </a:t>
          </a:r>
          <a:r>
            <a:rPr lang="en-US" dirty="0" err="1" smtClean="0"/>
            <a:t>Colour</a:t>
          </a:r>
          <a:r>
            <a:rPr lang="en-US" dirty="0" smtClean="0"/>
            <a:t>-blindness</a:t>
          </a:r>
          <a:endParaRPr lang="en-US" dirty="0"/>
        </a:p>
      </dgm:t>
    </dgm:pt>
    <dgm:pt modelId="{DCE6D27B-E846-4331-8F79-CDC1E8DDD09A}" type="parTrans" cxnId="{B410F203-BF34-4790-B774-CBB246AFFDF3}">
      <dgm:prSet/>
      <dgm:spPr/>
      <dgm:t>
        <a:bodyPr/>
        <a:lstStyle/>
        <a:p>
          <a:endParaRPr lang="en-US"/>
        </a:p>
      </dgm:t>
    </dgm:pt>
    <dgm:pt modelId="{E3DD98F3-578A-483D-B82A-920BD328FE4E}" type="sibTrans" cxnId="{B410F203-BF34-4790-B774-CBB246AFFDF3}">
      <dgm:prSet/>
      <dgm:spPr/>
      <dgm:t>
        <a:bodyPr/>
        <a:lstStyle/>
        <a:p>
          <a:endParaRPr lang="en-US"/>
        </a:p>
      </dgm:t>
    </dgm:pt>
    <dgm:pt modelId="{061D020E-2B5D-4C0D-9DFD-684837CC0BCE}" type="pres">
      <dgm:prSet presAssocID="{D44E9E87-B9B9-4324-8110-FB781FB2AAA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8F6F3C-42F1-48FA-9425-25042679391F}" type="pres">
      <dgm:prSet presAssocID="{170C0135-3A94-4623-AA81-735573228628}" presName="centerShape" presStyleLbl="node0" presStyleIdx="0" presStyleCnt="1"/>
      <dgm:spPr/>
      <dgm:t>
        <a:bodyPr/>
        <a:lstStyle/>
        <a:p>
          <a:endParaRPr lang="en-US"/>
        </a:p>
      </dgm:t>
    </dgm:pt>
    <dgm:pt modelId="{5E4B35E6-EA27-424E-89EC-46D0A40F2772}" type="pres">
      <dgm:prSet presAssocID="{B8E35523-DEC4-40C5-AD71-C446E3CF02A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180F40-4EFD-493D-838A-C88D7BCC1034}" type="pres">
      <dgm:prSet presAssocID="{B8E35523-DEC4-40C5-AD71-C446E3CF02A7}" presName="dummy" presStyleCnt="0"/>
      <dgm:spPr/>
    </dgm:pt>
    <dgm:pt modelId="{98E28826-978E-4A6B-8422-B9CC30E49F37}" type="pres">
      <dgm:prSet presAssocID="{2EEF7558-FF6A-4D97-B16B-E787F09F42D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8FAC1D8D-CE9C-45FC-86D2-26F007C6DD34}" type="pres">
      <dgm:prSet presAssocID="{2551E4CB-EB09-450C-9132-37387398D94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2D627C-FAD1-4F2D-897E-C08848385BAA}" type="pres">
      <dgm:prSet presAssocID="{2551E4CB-EB09-450C-9132-37387398D945}" presName="dummy" presStyleCnt="0"/>
      <dgm:spPr/>
    </dgm:pt>
    <dgm:pt modelId="{7BB1C934-CD6E-4389-AB60-D55326BC8302}" type="pres">
      <dgm:prSet presAssocID="{B47B7453-52D0-4E8E-A0EE-5E0C42B9531D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D851138-FE51-4A19-A149-11A0DEA29AF5}" type="pres">
      <dgm:prSet presAssocID="{57FC35C8-C6CB-4C82-BE0F-B92E4ECAE64D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2D62F-9758-428E-A82A-F136F721FE64}" type="pres">
      <dgm:prSet presAssocID="{57FC35C8-C6CB-4C82-BE0F-B92E4ECAE64D}" presName="dummy" presStyleCnt="0"/>
      <dgm:spPr/>
    </dgm:pt>
    <dgm:pt modelId="{0162A7CA-7E03-4A22-95EF-970E5873DB72}" type="pres">
      <dgm:prSet presAssocID="{E3DD98F3-578A-483D-B82A-920BD328FE4E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2A430BA-B6E0-4052-AE0E-A81596E2528E}" srcId="{D44E9E87-B9B9-4324-8110-FB781FB2AAAE}" destId="{170C0135-3A94-4623-AA81-735573228628}" srcOrd="0" destOrd="0" parTransId="{7EDBC624-DFE3-497D-829C-08721ACED330}" sibTransId="{D38474F5-0992-4D39-B19C-1F963AEBACD2}"/>
    <dgm:cxn modelId="{B496BC90-65CD-48A5-9C7E-66527F671851}" type="presOf" srcId="{57FC35C8-C6CB-4C82-BE0F-B92E4ECAE64D}" destId="{5D851138-FE51-4A19-A149-11A0DEA29AF5}" srcOrd="0" destOrd="0" presId="urn:microsoft.com/office/officeart/2005/8/layout/radial6"/>
    <dgm:cxn modelId="{C90829F2-E878-4585-A90E-49518EB1A9AE}" type="presOf" srcId="{D44E9E87-B9B9-4324-8110-FB781FB2AAAE}" destId="{061D020E-2B5D-4C0D-9DFD-684837CC0BCE}" srcOrd="0" destOrd="0" presId="urn:microsoft.com/office/officeart/2005/8/layout/radial6"/>
    <dgm:cxn modelId="{74BF261D-E0A3-43A7-83EB-85FEEF0798DA}" srcId="{170C0135-3A94-4623-AA81-735573228628}" destId="{B8E35523-DEC4-40C5-AD71-C446E3CF02A7}" srcOrd="0" destOrd="0" parTransId="{E38275A8-6585-473D-8CD2-46E571691CE8}" sibTransId="{2EEF7558-FF6A-4D97-B16B-E787F09F42D0}"/>
    <dgm:cxn modelId="{4365A804-A4BF-4224-B37C-51534E582D21}" type="presOf" srcId="{B8E35523-DEC4-40C5-AD71-C446E3CF02A7}" destId="{5E4B35E6-EA27-424E-89EC-46D0A40F2772}" srcOrd="0" destOrd="0" presId="urn:microsoft.com/office/officeart/2005/8/layout/radial6"/>
    <dgm:cxn modelId="{E1F44A55-9CD5-4242-84E6-89511881A61E}" type="presOf" srcId="{2551E4CB-EB09-450C-9132-37387398D945}" destId="{8FAC1D8D-CE9C-45FC-86D2-26F007C6DD34}" srcOrd="0" destOrd="0" presId="urn:microsoft.com/office/officeart/2005/8/layout/radial6"/>
    <dgm:cxn modelId="{547F93DA-A284-4373-B205-0EC638C69AE1}" type="presOf" srcId="{B47B7453-52D0-4E8E-A0EE-5E0C42B9531D}" destId="{7BB1C934-CD6E-4389-AB60-D55326BC8302}" srcOrd="0" destOrd="0" presId="urn:microsoft.com/office/officeart/2005/8/layout/radial6"/>
    <dgm:cxn modelId="{51B00AF7-5236-4A0F-8D9B-1916762062DC}" type="presOf" srcId="{170C0135-3A94-4623-AA81-735573228628}" destId="{698F6F3C-42F1-48FA-9425-25042679391F}" srcOrd="0" destOrd="0" presId="urn:microsoft.com/office/officeart/2005/8/layout/radial6"/>
    <dgm:cxn modelId="{1C13D7DA-244F-475B-A626-FFEF1E3983D1}" srcId="{170C0135-3A94-4623-AA81-735573228628}" destId="{2551E4CB-EB09-450C-9132-37387398D945}" srcOrd="1" destOrd="0" parTransId="{FDDC1A66-5C2F-4161-9EE0-50E6AE6B3566}" sibTransId="{B47B7453-52D0-4E8E-A0EE-5E0C42B9531D}"/>
    <dgm:cxn modelId="{B410F203-BF34-4790-B774-CBB246AFFDF3}" srcId="{170C0135-3A94-4623-AA81-735573228628}" destId="{57FC35C8-C6CB-4C82-BE0F-B92E4ECAE64D}" srcOrd="2" destOrd="0" parTransId="{DCE6D27B-E846-4331-8F79-CDC1E8DDD09A}" sibTransId="{E3DD98F3-578A-483D-B82A-920BD328FE4E}"/>
    <dgm:cxn modelId="{42AC94D7-6267-4B1D-B03F-5CDFFACFED2A}" type="presOf" srcId="{2EEF7558-FF6A-4D97-B16B-E787F09F42D0}" destId="{98E28826-978E-4A6B-8422-B9CC30E49F37}" srcOrd="0" destOrd="0" presId="urn:microsoft.com/office/officeart/2005/8/layout/radial6"/>
    <dgm:cxn modelId="{D41C2D27-14F3-440F-B1A3-C20A03BFA66B}" type="presOf" srcId="{E3DD98F3-578A-483D-B82A-920BD328FE4E}" destId="{0162A7CA-7E03-4A22-95EF-970E5873DB72}" srcOrd="0" destOrd="0" presId="urn:microsoft.com/office/officeart/2005/8/layout/radial6"/>
    <dgm:cxn modelId="{FA42A959-5829-41E5-891C-8A462D0094B8}" type="presParOf" srcId="{061D020E-2B5D-4C0D-9DFD-684837CC0BCE}" destId="{698F6F3C-42F1-48FA-9425-25042679391F}" srcOrd="0" destOrd="0" presId="urn:microsoft.com/office/officeart/2005/8/layout/radial6"/>
    <dgm:cxn modelId="{5227C41E-8284-430C-AD1B-2F62C48C745C}" type="presParOf" srcId="{061D020E-2B5D-4C0D-9DFD-684837CC0BCE}" destId="{5E4B35E6-EA27-424E-89EC-46D0A40F2772}" srcOrd="1" destOrd="0" presId="urn:microsoft.com/office/officeart/2005/8/layout/radial6"/>
    <dgm:cxn modelId="{13CE1835-9C10-427A-9926-A2D73FCAE3D0}" type="presParOf" srcId="{061D020E-2B5D-4C0D-9DFD-684837CC0BCE}" destId="{8B180F40-4EFD-493D-838A-C88D7BCC1034}" srcOrd="2" destOrd="0" presId="urn:microsoft.com/office/officeart/2005/8/layout/radial6"/>
    <dgm:cxn modelId="{55D3A979-EE08-4693-81A8-A774C9055D46}" type="presParOf" srcId="{061D020E-2B5D-4C0D-9DFD-684837CC0BCE}" destId="{98E28826-978E-4A6B-8422-B9CC30E49F37}" srcOrd="3" destOrd="0" presId="urn:microsoft.com/office/officeart/2005/8/layout/radial6"/>
    <dgm:cxn modelId="{1D997A80-6EBD-4554-AD7F-BF269F2002B1}" type="presParOf" srcId="{061D020E-2B5D-4C0D-9DFD-684837CC0BCE}" destId="{8FAC1D8D-CE9C-45FC-86D2-26F007C6DD34}" srcOrd="4" destOrd="0" presId="urn:microsoft.com/office/officeart/2005/8/layout/radial6"/>
    <dgm:cxn modelId="{F93D8BD9-54CB-47F7-A0ED-83EE82579204}" type="presParOf" srcId="{061D020E-2B5D-4C0D-9DFD-684837CC0BCE}" destId="{582D627C-FAD1-4F2D-897E-C08848385BAA}" srcOrd="5" destOrd="0" presId="urn:microsoft.com/office/officeart/2005/8/layout/radial6"/>
    <dgm:cxn modelId="{97514B2B-0424-43E2-970E-E8E8AD779B81}" type="presParOf" srcId="{061D020E-2B5D-4C0D-9DFD-684837CC0BCE}" destId="{7BB1C934-CD6E-4389-AB60-D55326BC8302}" srcOrd="6" destOrd="0" presId="urn:microsoft.com/office/officeart/2005/8/layout/radial6"/>
    <dgm:cxn modelId="{8FD5E39A-C01C-4DAC-9938-69DBCB811263}" type="presParOf" srcId="{061D020E-2B5D-4C0D-9DFD-684837CC0BCE}" destId="{5D851138-FE51-4A19-A149-11A0DEA29AF5}" srcOrd="7" destOrd="0" presId="urn:microsoft.com/office/officeart/2005/8/layout/radial6"/>
    <dgm:cxn modelId="{8E9781FE-B514-4924-859B-1B2A3B80ACE2}" type="presParOf" srcId="{061D020E-2B5D-4C0D-9DFD-684837CC0BCE}" destId="{87F2D62F-9758-428E-A82A-F136F721FE64}" srcOrd="8" destOrd="0" presId="urn:microsoft.com/office/officeart/2005/8/layout/radial6"/>
    <dgm:cxn modelId="{400BEEA9-466A-49A3-B0B7-164E38C64938}" type="presParOf" srcId="{061D020E-2B5D-4C0D-9DFD-684837CC0BCE}" destId="{0162A7CA-7E03-4A22-95EF-970E5873DB72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2A7CA-7E03-4A22-95EF-970E5873DB7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2">
            <a:hueOff val="-774161"/>
            <a:satOff val="1976"/>
            <a:lumOff val="-54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2">
            <a:hueOff val="-387081"/>
            <a:satOff val="988"/>
            <a:lumOff val="-27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554893" y="564188"/>
          <a:ext cx="3765425" cy="3765425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571113" y="1580408"/>
          <a:ext cx="1732985" cy="17329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Why Plot Data</a:t>
          </a:r>
          <a:endParaRPr lang="en-US" sz="2700" kern="1200" dirty="0"/>
        </a:p>
      </dsp:txBody>
      <dsp:txXfrm>
        <a:off x="1824903" y="1834198"/>
        <a:ext cx="1225405" cy="1225405"/>
      </dsp:txXfrm>
    </dsp:sp>
    <dsp:sp modelId="{5E4B35E6-EA27-424E-89EC-46D0A40F2772}">
      <dsp:nvSpPr>
        <dsp:cNvPr id="0" name=""/>
        <dsp:cNvSpPr/>
      </dsp:nvSpPr>
      <dsp:spPr>
        <a:xfrm>
          <a:off x="1831061" y="1314"/>
          <a:ext cx="1213089" cy="12130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Present Findings</a:t>
          </a:r>
          <a:endParaRPr lang="en-US" sz="1600" kern="1200" dirty="0"/>
        </a:p>
      </dsp:txBody>
      <dsp:txXfrm>
        <a:off x="2008714" y="178967"/>
        <a:ext cx="857783" cy="857783"/>
      </dsp:txXfrm>
    </dsp:sp>
    <dsp:sp modelId="{8FAC1D8D-CE9C-45FC-86D2-26F007C6DD34}">
      <dsp:nvSpPr>
        <dsp:cNvPr id="0" name=""/>
        <dsp:cNvSpPr/>
      </dsp:nvSpPr>
      <dsp:spPr>
        <a:xfrm>
          <a:off x="3423717" y="2759876"/>
          <a:ext cx="1213089" cy="1213089"/>
        </a:xfrm>
        <a:prstGeom prst="ellipse">
          <a:avLst/>
        </a:prstGeom>
        <a:solidFill>
          <a:schemeClr val="accent2">
            <a:hueOff val="-387081"/>
            <a:satOff val="988"/>
            <a:lumOff val="-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Better Research</a:t>
          </a:r>
          <a:endParaRPr lang="en-US" sz="1600" kern="1200" dirty="0"/>
        </a:p>
      </dsp:txBody>
      <dsp:txXfrm>
        <a:off x="3601370" y="2937529"/>
        <a:ext cx="857783" cy="857783"/>
      </dsp:txXfrm>
    </dsp:sp>
    <dsp:sp modelId="{5D851138-FE51-4A19-A149-11A0DEA29AF5}">
      <dsp:nvSpPr>
        <dsp:cNvPr id="0" name=""/>
        <dsp:cNvSpPr/>
      </dsp:nvSpPr>
      <dsp:spPr>
        <a:xfrm>
          <a:off x="238404" y="2759876"/>
          <a:ext cx="1213089" cy="1213089"/>
        </a:xfrm>
        <a:prstGeom prst="ellipse">
          <a:avLst/>
        </a:prstGeom>
        <a:solidFill>
          <a:schemeClr val="accent2">
            <a:hueOff val="-774161"/>
            <a:satOff val="1976"/>
            <a:lumOff val="-54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Interpret </a:t>
          </a:r>
          <a:r>
            <a:rPr lang="en-US" sz="1600" kern="1200" dirty="0" err="1" smtClean="0"/>
            <a:t>Analyse</a:t>
          </a:r>
          <a:endParaRPr lang="en-US" sz="1600" kern="1200" dirty="0"/>
        </a:p>
      </dsp:txBody>
      <dsp:txXfrm>
        <a:off x="416057" y="2937529"/>
        <a:ext cx="857783" cy="857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2A7CA-7E03-4A22-95EF-970E5873DB72}">
      <dsp:nvSpPr>
        <dsp:cNvPr id="0" name=""/>
        <dsp:cNvSpPr/>
      </dsp:nvSpPr>
      <dsp:spPr>
        <a:xfrm>
          <a:off x="638066" y="648274"/>
          <a:ext cx="4329824" cy="4329824"/>
        </a:xfrm>
        <a:prstGeom prst="blockArc">
          <a:avLst>
            <a:gd name="adj1" fmla="val 9000000"/>
            <a:gd name="adj2" fmla="val 16200000"/>
            <a:gd name="adj3" fmla="val 4639"/>
          </a:avLst>
        </a:prstGeom>
        <a:solidFill>
          <a:schemeClr val="accent2">
            <a:hueOff val="-774161"/>
            <a:satOff val="1976"/>
            <a:lumOff val="-54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B1C934-CD6E-4389-AB60-D55326BC8302}">
      <dsp:nvSpPr>
        <dsp:cNvPr id="0" name=""/>
        <dsp:cNvSpPr/>
      </dsp:nvSpPr>
      <dsp:spPr>
        <a:xfrm>
          <a:off x="638066" y="648274"/>
          <a:ext cx="4329824" cy="4329824"/>
        </a:xfrm>
        <a:prstGeom prst="blockArc">
          <a:avLst>
            <a:gd name="adj1" fmla="val 1800000"/>
            <a:gd name="adj2" fmla="val 9000000"/>
            <a:gd name="adj3" fmla="val 4639"/>
          </a:avLst>
        </a:prstGeom>
        <a:solidFill>
          <a:schemeClr val="accent2">
            <a:hueOff val="-387081"/>
            <a:satOff val="988"/>
            <a:lumOff val="-27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8826-978E-4A6B-8422-B9CC30E49F37}">
      <dsp:nvSpPr>
        <dsp:cNvPr id="0" name=""/>
        <dsp:cNvSpPr/>
      </dsp:nvSpPr>
      <dsp:spPr>
        <a:xfrm>
          <a:off x="638066" y="648274"/>
          <a:ext cx="4329824" cy="4329824"/>
        </a:xfrm>
        <a:prstGeom prst="blockArc">
          <a:avLst>
            <a:gd name="adj1" fmla="val 16200000"/>
            <a:gd name="adj2" fmla="val 1800000"/>
            <a:gd name="adj3" fmla="val 46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6F3C-42F1-48FA-9425-25042679391F}">
      <dsp:nvSpPr>
        <dsp:cNvPr id="0" name=""/>
        <dsp:cNvSpPr/>
      </dsp:nvSpPr>
      <dsp:spPr>
        <a:xfrm>
          <a:off x="1806607" y="1816816"/>
          <a:ext cx="1992742" cy="19927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What to think about when plotting</a:t>
          </a:r>
          <a:endParaRPr lang="en-US" sz="2100" kern="1200" dirty="0"/>
        </a:p>
      </dsp:txBody>
      <dsp:txXfrm>
        <a:off x="2098437" y="2108646"/>
        <a:ext cx="1409082" cy="1409082"/>
      </dsp:txXfrm>
    </dsp:sp>
    <dsp:sp modelId="{5E4B35E6-EA27-424E-89EC-46D0A40F2772}">
      <dsp:nvSpPr>
        <dsp:cNvPr id="0" name=""/>
        <dsp:cNvSpPr/>
      </dsp:nvSpPr>
      <dsp:spPr>
        <a:xfrm>
          <a:off x="2105518" y="1032"/>
          <a:ext cx="1394919" cy="139491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Annotation Legends Readability Scale</a:t>
          </a:r>
        </a:p>
      </dsp:txBody>
      <dsp:txXfrm>
        <a:off x="2309799" y="205313"/>
        <a:ext cx="986357" cy="986357"/>
      </dsp:txXfrm>
    </dsp:sp>
    <dsp:sp modelId="{8FAC1D8D-CE9C-45FC-86D2-26F007C6DD34}">
      <dsp:nvSpPr>
        <dsp:cNvPr id="0" name=""/>
        <dsp:cNvSpPr/>
      </dsp:nvSpPr>
      <dsp:spPr>
        <a:xfrm>
          <a:off x="3936898" y="3173075"/>
          <a:ext cx="1394919" cy="1394919"/>
        </a:xfrm>
        <a:prstGeom prst="ellipse">
          <a:avLst/>
        </a:prstGeom>
        <a:solidFill>
          <a:schemeClr val="accent2">
            <a:hueOff val="-387081"/>
            <a:satOff val="988"/>
            <a:lumOff val="-274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1400" kern="1200" noProof="0" dirty="0" smtClean="0"/>
            <a:t>Form Structure Whitespace Symmetry</a:t>
          </a:r>
          <a:endParaRPr lang="en-NZ" sz="1400" kern="1200" noProof="0" dirty="0"/>
        </a:p>
      </dsp:txBody>
      <dsp:txXfrm>
        <a:off x="4141179" y="3377356"/>
        <a:ext cx="986357" cy="986357"/>
      </dsp:txXfrm>
    </dsp:sp>
    <dsp:sp modelId="{5D851138-FE51-4A19-A149-11A0DEA29AF5}">
      <dsp:nvSpPr>
        <dsp:cNvPr id="0" name=""/>
        <dsp:cNvSpPr/>
      </dsp:nvSpPr>
      <dsp:spPr>
        <a:xfrm>
          <a:off x="274138" y="3173075"/>
          <a:ext cx="1394919" cy="1394919"/>
        </a:xfrm>
        <a:prstGeom prst="ellipse">
          <a:avLst/>
        </a:prstGeom>
        <a:solidFill>
          <a:schemeClr val="accent2">
            <a:hueOff val="-774161"/>
            <a:satOff val="1976"/>
            <a:lumOff val="-549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Colours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Appealling</a:t>
          </a:r>
          <a:r>
            <a:rPr lang="en-US" sz="1400" kern="1200" dirty="0" smtClean="0"/>
            <a:t> </a:t>
          </a:r>
          <a:r>
            <a:rPr lang="en-US" sz="1400" kern="1200" dirty="0" err="1" smtClean="0"/>
            <a:t>Colour</a:t>
          </a:r>
          <a:r>
            <a:rPr lang="en-US" sz="1400" kern="1200" dirty="0" smtClean="0"/>
            <a:t>-blindness</a:t>
          </a:r>
          <a:endParaRPr lang="en-US" sz="1400" kern="1200" dirty="0"/>
        </a:p>
      </dsp:txBody>
      <dsp:txXfrm>
        <a:off x="478419" y="3377356"/>
        <a:ext cx="986357" cy="986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10/14/2015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10/14/2015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10/14/2015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10/14/2015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10/14/2015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10/14/2015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10/14/2015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10/14/2015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10/14/2015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10/14/2015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10/14/2015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10/14/2015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10/14/2015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10/14/2015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lorbrewer2.org/" TargetMode="External"/><Relationship Id="rId2" Type="http://schemas.openxmlformats.org/officeDocument/2006/relationships/hyperlink" Target="https://www.nceas.ucsb.edu/~frazier/RSpatialGuides/colorPaletteCheatsheet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Data is Beautiful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Tom Kelly: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Quickfire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SYSKA Oct 22</a:t>
            </a:r>
            <a:r>
              <a:rPr lang="en-US" baseline="30000" dirty="0" smtClean="0">
                <a:solidFill>
                  <a:schemeClr val="accent6">
                    <a:lumMod val="75000"/>
                  </a:schemeClr>
                </a:solidFill>
              </a:rPr>
              <a:t>nd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2015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692696"/>
            <a:ext cx="9289032" cy="549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Visualising</a:t>
            </a:r>
            <a:r>
              <a:rPr lang="en-US" dirty="0" smtClean="0"/>
              <a:t> Data </a:t>
            </a:r>
            <a:r>
              <a:rPr lang="en-US" dirty="0" smtClean="0"/>
              <a:t>– Key Points</a:t>
            </a:r>
            <a:r>
              <a:rPr lang="en-US" dirty="0" smtClean="0"/>
              <a:t>	</a:t>
            </a:r>
            <a:endParaRPr lang="en-US" dirty="0"/>
          </a:p>
        </p:txBody>
      </p:sp>
      <p:graphicFrame>
        <p:nvGraphicFramePr>
          <p:cNvPr id="5" name="Content Placeholder 4" descr="Radial Cycle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41001397"/>
              </p:ext>
            </p:extLst>
          </p:nvPr>
        </p:nvGraphicFramePr>
        <p:xfrm>
          <a:off x="3291434" y="1447800"/>
          <a:ext cx="5605957" cy="5257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70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4" y="1236002"/>
            <a:ext cx="3380725" cy="3380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 is a powerful tool to visualise data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78" y="1447800"/>
            <a:ext cx="3073754" cy="3073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0" y="4404928"/>
            <a:ext cx="3183946" cy="2387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59" y="3461468"/>
            <a:ext cx="5662365" cy="3396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675" y="4631843"/>
            <a:ext cx="3045573" cy="19992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384" y="764704"/>
            <a:ext cx="3752012" cy="22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0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Visualising</a:t>
            </a:r>
            <a:r>
              <a:rPr lang="en-US" dirty="0" smtClean="0"/>
              <a:t> Data is Crucial to Research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Effective communication is </a:t>
            </a:r>
            <a:r>
              <a:rPr lang="en-US" dirty="0" smtClean="0"/>
              <a:t>essential in research</a:t>
            </a:r>
            <a:endParaRPr lang="en-US" dirty="0"/>
          </a:p>
          <a:p>
            <a:r>
              <a:rPr lang="en-US" dirty="0" smtClean="0"/>
              <a:t>It helps us do better research and make better papers / theses</a:t>
            </a:r>
          </a:p>
          <a:p>
            <a:r>
              <a:rPr lang="en-US" dirty="0" smtClean="0"/>
              <a:t>So think about it critically</a:t>
            </a:r>
            <a:endParaRPr lang="en-US" dirty="0" smtClean="0"/>
          </a:p>
          <a:p>
            <a:endParaRPr lang="en-US" dirty="0"/>
          </a:p>
        </p:txBody>
      </p:sp>
      <p:graphicFrame>
        <p:nvGraphicFramePr>
          <p:cNvPr id="5" name="Content Placeholder 4" descr="Radial Cycle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12183703"/>
              </p:ext>
            </p:extLst>
          </p:nvPr>
        </p:nvGraphicFramePr>
        <p:xfrm>
          <a:off x="6094413" y="1600200"/>
          <a:ext cx="4875212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6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Visualisation</a:t>
            </a:r>
            <a:r>
              <a:rPr lang="en-US" dirty="0" smtClean="0"/>
              <a:t> to check data quality </a:t>
            </a:r>
            <a:endParaRPr lang="en-US" dirty="0"/>
          </a:p>
        </p:txBody>
      </p:sp>
      <p:pic>
        <p:nvPicPr>
          <p:cNvPr id="7" name="Picture 6" descr="\\biocldap.otago.ac.nz\student_users\tomkelly\PhD Otago Uni\New_Data_Aug_2015\Trimming_density_raw.png"/>
          <p:cNvPicPr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3" y="1268760"/>
            <a:ext cx="4749483" cy="474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\\biocldap.otago.ac.nz\student_users\tomkelly\PhD Otago Uni\New_Data_Aug_2015\Trimming_boxplot_log.png"/>
          <p:cNvPicPr/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80" y="1268760"/>
            <a:ext cx="4749483" cy="4749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64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140" y="-531440"/>
            <a:ext cx="7920880" cy="792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2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Venn Diagrams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53" y="541420"/>
            <a:ext cx="6316580" cy="6316580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4088605" y="2234316"/>
            <a:ext cx="2083243" cy="2083243"/>
          </a:xfrm>
          <a:prstGeom prst="ellipse">
            <a:avLst/>
          </a:prstGeom>
          <a:solidFill>
            <a:srgbClr val="FF00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7" name="Oval 76"/>
          <p:cNvSpPr/>
          <p:nvPr/>
        </p:nvSpPr>
        <p:spPr>
          <a:xfrm>
            <a:off x="4786821" y="3444239"/>
            <a:ext cx="2083243" cy="2083243"/>
          </a:xfrm>
          <a:prstGeom prst="ellipse">
            <a:avLst/>
          </a:prstGeom>
          <a:solidFill>
            <a:srgbClr val="0070C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2961790" y="1608826"/>
            <a:ext cx="2181338" cy="611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2974121" y="2451989"/>
            <a:ext cx="1812700" cy="18475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2554719" y="3280978"/>
            <a:ext cx="3273722" cy="162692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2579016" y="4108833"/>
            <a:ext cx="2207805" cy="13754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974121" y="4263573"/>
            <a:ext cx="1812699" cy="7185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974121" y="5557593"/>
            <a:ext cx="2854321" cy="23510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 flipH="1">
            <a:off x="228266" y="3280978"/>
            <a:ext cx="2350750" cy="828328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5" name="Rectangle 84"/>
          <p:cNvSpPr/>
          <p:nvPr/>
        </p:nvSpPr>
        <p:spPr>
          <a:xfrm flipH="1">
            <a:off x="617206" y="4964365"/>
            <a:ext cx="2356915" cy="828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6" name="Rectangle 85"/>
          <p:cNvSpPr/>
          <p:nvPr/>
        </p:nvSpPr>
        <p:spPr>
          <a:xfrm flipH="1">
            <a:off x="617207" y="1609395"/>
            <a:ext cx="2344583" cy="8283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7" name="TextBox 86"/>
          <p:cNvSpPr txBox="1"/>
          <p:nvPr/>
        </p:nvSpPr>
        <p:spPr>
          <a:xfrm flipH="1">
            <a:off x="183907" y="3277836"/>
            <a:ext cx="2486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GPCR ligand binding, GPCR (A/1), Chemokines,</a:t>
            </a:r>
            <a:r>
              <a:rPr lang="en-NZ" sz="1200" dirty="0"/>
              <a:t> </a:t>
            </a:r>
            <a:r>
              <a:rPr lang="en-NZ" sz="1200" dirty="0" smtClean="0"/>
              <a:t>peptide-ligand bind, G</a:t>
            </a:r>
            <a:r>
              <a:rPr lang="el-GR" sz="1200" dirty="0"/>
              <a:t>α</a:t>
            </a:r>
            <a:r>
              <a:rPr lang="en-NZ" sz="1200" dirty="0"/>
              <a:t>(</a:t>
            </a:r>
            <a:r>
              <a:rPr lang="en-NZ" sz="1200" dirty="0" err="1"/>
              <a:t>i</a:t>
            </a:r>
            <a:r>
              <a:rPr lang="en-NZ" sz="1200" dirty="0" smtClean="0"/>
              <a:t>),</a:t>
            </a:r>
            <a:r>
              <a:rPr lang="en-NZ" sz="1200" dirty="0"/>
              <a:t> G</a:t>
            </a:r>
            <a:r>
              <a:rPr lang="el-GR" sz="1200" dirty="0"/>
              <a:t>α</a:t>
            </a:r>
            <a:r>
              <a:rPr lang="en-NZ" sz="1200" dirty="0" smtClean="0"/>
              <a:t>(q), Platelet activation, Homeostasis, GPCR (B/2), </a:t>
            </a:r>
            <a:r>
              <a:rPr lang="en-NZ" sz="1200" dirty="0"/>
              <a:t>G</a:t>
            </a:r>
            <a:r>
              <a:rPr lang="el-GR" sz="1200" dirty="0"/>
              <a:t>α</a:t>
            </a:r>
            <a:r>
              <a:rPr lang="en-NZ" sz="1200" dirty="0" smtClean="0"/>
              <a:t>(</a:t>
            </a:r>
            <a:r>
              <a:rPr lang="en-NZ" sz="1200" dirty="0"/>
              <a:t>z</a:t>
            </a:r>
            <a:r>
              <a:rPr lang="en-NZ" sz="1200" dirty="0" smtClean="0"/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 flipH="1">
            <a:off x="572729" y="4937634"/>
            <a:ext cx="2574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GPCR (A/1), </a:t>
            </a:r>
            <a:r>
              <a:rPr lang="en-NZ" sz="1200" dirty="0"/>
              <a:t>GPCR ligand binding, G</a:t>
            </a:r>
            <a:r>
              <a:rPr lang="el-GR" sz="1200" dirty="0"/>
              <a:t>α</a:t>
            </a:r>
            <a:r>
              <a:rPr lang="en-NZ" sz="1200" dirty="0"/>
              <a:t>(</a:t>
            </a:r>
            <a:r>
              <a:rPr lang="en-NZ" sz="1200" dirty="0" err="1"/>
              <a:t>i</a:t>
            </a:r>
            <a:r>
              <a:rPr lang="en-NZ" sz="1200" dirty="0"/>
              <a:t>), </a:t>
            </a:r>
            <a:r>
              <a:rPr lang="en-NZ" sz="1200" dirty="0" smtClean="0"/>
              <a:t>peptide-ligand bind, ion trans, </a:t>
            </a:r>
            <a:r>
              <a:rPr lang="en-NZ" sz="1200" dirty="0"/>
              <a:t>G</a:t>
            </a:r>
            <a:r>
              <a:rPr lang="el-GR" sz="1200" dirty="0"/>
              <a:t>α</a:t>
            </a:r>
            <a:r>
              <a:rPr lang="en-NZ" sz="1200" dirty="0" smtClean="0"/>
              <a:t>(q), purine receptor, phospholipase C, PI3K Cascade</a:t>
            </a:r>
            <a:endParaRPr lang="en-NZ" sz="1200" dirty="0"/>
          </a:p>
        </p:txBody>
      </p:sp>
      <p:sp>
        <p:nvSpPr>
          <p:cNvPr id="89" name="TextBox 88"/>
          <p:cNvSpPr txBox="1"/>
          <p:nvPr/>
        </p:nvSpPr>
        <p:spPr>
          <a:xfrm flipH="1">
            <a:off x="551463" y="1607142"/>
            <a:ext cx="2595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Translation, </a:t>
            </a:r>
            <a:r>
              <a:rPr lang="en-NZ" sz="1200" dirty="0"/>
              <a:t>non-sense mediated </a:t>
            </a:r>
            <a:r>
              <a:rPr lang="en-NZ" sz="1200" dirty="0" smtClean="0"/>
              <a:t>decay, SRP-dependent co-trans, RNA </a:t>
            </a:r>
            <a:r>
              <a:rPr lang="en-NZ" sz="1200" dirty="0" err="1" smtClean="0"/>
              <a:t>metabo</a:t>
            </a:r>
            <a:r>
              <a:rPr lang="en-NZ" sz="1200" dirty="0" smtClean="0"/>
              <a:t>, </a:t>
            </a:r>
            <a:r>
              <a:rPr lang="en-NZ" sz="1200" dirty="0"/>
              <a:t>Immune, IFN</a:t>
            </a:r>
            <a:r>
              <a:rPr lang="el-GR" sz="1200" dirty="0"/>
              <a:t>γ</a:t>
            </a:r>
            <a:r>
              <a:rPr lang="en-NZ" sz="1200" dirty="0"/>
              <a:t>, </a:t>
            </a:r>
            <a:r>
              <a:rPr lang="en-NZ" sz="1200" dirty="0" smtClean="0"/>
              <a:t>TLR, Chemokine, </a:t>
            </a:r>
            <a:r>
              <a:rPr lang="en-NZ" sz="1200" dirty="0"/>
              <a:t>G</a:t>
            </a:r>
            <a:r>
              <a:rPr lang="el-GR" sz="1200" dirty="0"/>
              <a:t>α</a:t>
            </a:r>
            <a:r>
              <a:rPr lang="en-NZ" sz="1200" dirty="0"/>
              <a:t>(</a:t>
            </a:r>
            <a:r>
              <a:rPr lang="en-NZ" sz="1200" dirty="0" err="1"/>
              <a:t>i</a:t>
            </a:r>
            <a:r>
              <a:rPr lang="en-NZ" sz="1200" dirty="0" smtClean="0"/>
              <a:t>), TCR, PD-1 </a:t>
            </a:r>
            <a:endParaRPr lang="en-NZ" sz="1200" dirty="0"/>
          </a:p>
        </p:txBody>
      </p:sp>
      <p:sp>
        <p:nvSpPr>
          <p:cNvPr id="90" name="TextBox 89"/>
          <p:cNvSpPr txBox="1"/>
          <p:nvPr/>
        </p:nvSpPr>
        <p:spPr>
          <a:xfrm flipH="1">
            <a:off x="633320" y="4679561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1746</a:t>
            </a:r>
            <a:endParaRPr lang="en-NZ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617206" y="1303226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3525</a:t>
            </a:r>
            <a:endParaRPr lang="en-NZ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226821" y="3003262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604</a:t>
            </a:r>
            <a:endParaRPr lang="en-NZ" sz="1400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6453153" y="1608826"/>
            <a:ext cx="2181337" cy="61122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809460" y="2437723"/>
            <a:ext cx="1821851" cy="186185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767839" y="3277836"/>
            <a:ext cx="3249425" cy="165834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6809460" y="4108833"/>
            <a:ext cx="2207804" cy="137543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809460" y="4263573"/>
            <a:ext cx="1821851" cy="71858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767838" y="5557593"/>
            <a:ext cx="2863473" cy="227962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9017264" y="3280978"/>
            <a:ext cx="2350750" cy="828328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0" name="Rectangle 99"/>
          <p:cNvSpPr/>
          <p:nvPr/>
        </p:nvSpPr>
        <p:spPr>
          <a:xfrm>
            <a:off x="8622159" y="4964365"/>
            <a:ext cx="2356915" cy="828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1" name="Rectangle 100"/>
          <p:cNvSpPr/>
          <p:nvPr/>
        </p:nvSpPr>
        <p:spPr>
          <a:xfrm>
            <a:off x="8634490" y="1609395"/>
            <a:ext cx="2344583" cy="82832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2" name="TextBox 101"/>
          <p:cNvSpPr txBox="1"/>
          <p:nvPr/>
        </p:nvSpPr>
        <p:spPr>
          <a:xfrm>
            <a:off x="8983920" y="3277836"/>
            <a:ext cx="2499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GPCR ligand bind, GPCR (A/1), NOTCH4, Platelet activation, GPCR (B/2), </a:t>
            </a:r>
            <a:r>
              <a:rPr lang="en-NZ" sz="1200" dirty="0"/>
              <a:t>Circadian clock, G</a:t>
            </a:r>
            <a:r>
              <a:rPr lang="el-GR" sz="1200" dirty="0"/>
              <a:t>α</a:t>
            </a:r>
            <a:r>
              <a:rPr lang="en-NZ" sz="1200" dirty="0"/>
              <a:t>(</a:t>
            </a:r>
            <a:r>
              <a:rPr lang="en-NZ" sz="1200" dirty="0" err="1"/>
              <a:t>i</a:t>
            </a:r>
            <a:r>
              <a:rPr lang="en-NZ" sz="1200" dirty="0"/>
              <a:t>), G</a:t>
            </a:r>
            <a:r>
              <a:rPr lang="el-GR" sz="1200" dirty="0"/>
              <a:t>α</a:t>
            </a:r>
            <a:r>
              <a:rPr lang="en-NZ" sz="1200" dirty="0" smtClean="0"/>
              <a:t>(s), Growth hormone R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61259" y="4937634"/>
            <a:ext cx="2539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GPCR (A/1), GPCR ligand bind, </a:t>
            </a:r>
            <a:r>
              <a:rPr lang="en-NZ" sz="1200" dirty="0"/>
              <a:t>G</a:t>
            </a:r>
            <a:r>
              <a:rPr lang="el-GR" sz="1200" dirty="0"/>
              <a:t>α</a:t>
            </a:r>
            <a:r>
              <a:rPr lang="en-NZ" sz="1200" dirty="0"/>
              <a:t>(</a:t>
            </a:r>
            <a:r>
              <a:rPr lang="en-NZ" sz="1200" dirty="0" err="1"/>
              <a:t>i</a:t>
            </a:r>
            <a:r>
              <a:rPr lang="en-NZ" sz="1200" dirty="0"/>
              <a:t>), </a:t>
            </a:r>
            <a:r>
              <a:rPr lang="en-NZ" sz="1200" dirty="0" smtClean="0"/>
              <a:t>peptide-ligand, </a:t>
            </a:r>
            <a:r>
              <a:rPr lang="en-NZ" sz="1200" dirty="0"/>
              <a:t>G</a:t>
            </a:r>
            <a:r>
              <a:rPr lang="el-GR" sz="1200" dirty="0"/>
              <a:t>α</a:t>
            </a:r>
            <a:r>
              <a:rPr lang="en-NZ" sz="1200" dirty="0" smtClean="0"/>
              <a:t>(q), chemokines, Cyclin A/B1 (G2-&gt;M), GPCR (C/3), ion </a:t>
            </a:r>
            <a:r>
              <a:rPr lang="en-NZ" sz="1200" dirty="0" smtClean="0"/>
              <a:t>trans</a:t>
            </a:r>
            <a:r>
              <a:rPr lang="en-NZ" sz="1200" dirty="0" smtClean="0"/>
              <a:t>, </a:t>
            </a:r>
            <a:r>
              <a:rPr lang="en-NZ" sz="1200" dirty="0" err="1" smtClean="0"/>
              <a:t>Phospho</a:t>
            </a:r>
            <a:r>
              <a:rPr lang="en-NZ" sz="1200" dirty="0" smtClean="0"/>
              <a:t> C</a:t>
            </a:r>
            <a:endParaRPr lang="en-NZ" sz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561258" y="1607142"/>
            <a:ext cx="25394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Translation, non-sense mediated decay, SRP dependent </a:t>
            </a:r>
            <a:r>
              <a:rPr lang="en-NZ" sz="1200" dirty="0" err="1" smtClean="0"/>
              <a:t>cotrans</a:t>
            </a:r>
            <a:r>
              <a:rPr lang="en-NZ" sz="1200" dirty="0" smtClean="0"/>
              <a:t>, RNA </a:t>
            </a:r>
            <a:r>
              <a:rPr lang="en-NZ" sz="1200" dirty="0" err="1" smtClean="0"/>
              <a:t>Metab</a:t>
            </a:r>
            <a:r>
              <a:rPr lang="en-NZ" sz="1200" dirty="0" smtClean="0"/>
              <a:t>, secondary messenger, TCR, ZAP70, IGF, CD3, PD-1</a:t>
            </a:r>
            <a:endParaRPr lang="en-NZ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10110536" y="4679561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/>
              <a:t>1900</a:t>
            </a:r>
            <a:endParaRPr lang="en-NZ" sz="1400" dirty="0"/>
          </a:p>
        </p:txBody>
      </p:sp>
      <p:sp>
        <p:nvSpPr>
          <p:cNvPr id="106" name="Oval 105"/>
          <p:cNvSpPr/>
          <p:nvPr/>
        </p:nvSpPr>
        <p:spPr>
          <a:xfrm>
            <a:off x="5459705" y="2231634"/>
            <a:ext cx="2130595" cy="2085925"/>
          </a:xfrm>
          <a:prstGeom prst="ellipse">
            <a:avLst/>
          </a:prstGeom>
          <a:solidFill>
            <a:srgbClr val="FFC000">
              <a:alpha val="50196"/>
            </a:srgb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7" name="TextBox 106"/>
          <p:cNvSpPr txBox="1"/>
          <p:nvPr/>
        </p:nvSpPr>
        <p:spPr>
          <a:xfrm>
            <a:off x="10134981" y="1340252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/>
              <a:t>2901</a:t>
            </a:r>
            <a:endParaRPr lang="en-NZ" sz="14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0518769" y="3001404"/>
            <a:ext cx="85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Z" sz="1400" dirty="0" smtClean="0"/>
              <a:t>450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43440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CirCos</a:t>
            </a:r>
            <a:r>
              <a:rPr lang="en-US" dirty="0" smtClean="0"/>
              <a:t> Plots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137" y="0"/>
            <a:ext cx="6532552" cy="66130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190756" y="6027003"/>
            <a:ext cx="3142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 smtClean="0"/>
              <a:t>Boocock</a:t>
            </a:r>
            <a:r>
              <a:rPr lang="en-NZ" dirty="0" smtClean="0"/>
              <a:t> </a:t>
            </a:r>
            <a:r>
              <a:rPr lang="en-NZ" i="1" dirty="0" smtClean="0"/>
              <a:t>et al.</a:t>
            </a:r>
            <a:r>
              <a:rPr lang="en-NZ" dirty="0" smtClean="0"/>
              <a:t> (2015) </a:t>
            </a:r>
            <a:r>
              <a:rPr lang="en-NZ" i="1" dirty="0" smtClean="0"/>
              <a:t>BMC Genomics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521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Map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7" y="1475386"/>
            <a:ext cx="10636171" cy="5286925"/>
          </a:xfrm>
        </p:spPr>
      </p:pic>
    </p:spTree>
    <p:extLst>
      <p:ext uri="{BB962C8B-B14F-4D97-AF65-F5344CB8AC3E}">
        <p14:creationId xmlns:p14="http://schemas.microsoft.com/office/powerpoint/2010/main" val="416172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Colour</a:t>
            </a:r>
            <a:r>
              <a:rPr lang="en-US" dirty="0" smtClean="0"/>
              <a:t> Palettes:</a:t>
            </a:r>
          </a:p>
          <a:p>
            <a:pPr lvl="1"/>
            <a:r>
              <a:rPr lang="en-US" dirty="0" smtClean="0"/>
              <a:t>Brewer </a:t>
            </a:r>
            <a:r>
              <a:rPr lang="en-US" dirty="0" err="1" smtClean="0"/>
              <a:t>Colours</a:t>
            </a:r>
            <a:r>
              <a:rPr lang="en-US" dirty="0" smtClean="0"/>
              <a:t> are based on perception research and </a:t>
            </a:r>
            <a:r>
              <a:rPr lang="en-US" dirty="0" err="1" smtClean="0"/>
              <a:t>colourblind</a:t>
            </a:r>
            <a:r>
              <a:rPr lang="en-US" dirty="0" smtClean="0"/>
              <a:t>-friendly</a:t>
            </a:r>
          </a:p>
          <a:p>
            <a:pPr lvl="1"/>
            <a:r>
              <a:rPr lang="en-US" dirty="0" err="1" smtClean="0"/>
              <a:t>RColorBrewer</a:t>
            </a:r>
            <a:r>
              <a:rPr lang="en-US" dirty="0" smtClean="0"/>
              <a:t> package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://www.nceas.ucsb.edu/~</a:t>
            </a:r>
            <a:r>
              <a:rPr lang="en-US" dirty="0" smtClean="0">
                <a:hlinkClick r:id="rId2"/>
              </a:rPr>
              <a:t>frazier/RSpatialGuides/colorPaletteCheatsheet.pdf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http://colorbrewer2.org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19" y="-171400"/>
            <a:ext cx="6223492" cy="4833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19" y="4449038"/>
            <a:ext cx="6022405" cy="240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0</TotalTime>
  <Words>316</Words>
  <Application>Microsoft Office PowerPoint</Application>
  <PresentationFormat>Custom</PresentationFormat>
  <Paragraphs>41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Constantia</vt:lpstr>
      <vt:lpstr>Cooking 16x9</vt:lpstr>
      <vt:lpstr>Data is Beautiful</vt:lpstr>
      <vt:lpstr>R is a powerful tool to visualise data </vt:lpstr>
      <vt:lpstr>Visualising Data is Crucial to Research </vt:lpstr>
      <vt:lpstr>Use Visualisation to check data quality </vt:lpstr>
      <vt:lpstr>Heatmaps</vt:lpstr>
      <vt:lpstr>Venn Diagrams</vt:lpstr>
      <vt:lpstr>CirCos Plots</vt:lpstr>
      <vt:lpstr>Facebook Map</vt:lpstr>
      <vt:lpstr>Colour</vt:lpstr>
      <vt:lpstr>Colour</vt:lpstr>
      <vt:lpstr>Visualising Data – Key Points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2015-10-14T02:49:34Z</dcterms:created>
  <dcterms:modified xsi:type="dcterms:W3CDTF">2015-10-14T04:29:54Z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